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68" r:id="rId6"/>
    <p:sldId id="372" r:id="rId7"/>
    <p:sldId id="369" r:id="rId8"/>
    <p:sldId id="389" r:id="rId9"/>
    <p:sldId id="390" r:id="rId10"/>
    <p:sldId id="370" r:id="rId11"/>
    <p:sldId id="371" r:id="rId12"/>
    <p:sldId id="373" r:id="rId13"/>
    <p:sldId id="391" r:id="rId14"/>
    <p:sldId id="376" r:id="rId15"/>
    <p:sldId id="377" r:id="rId16"/>
    <p:sldId id="381" r:id="rId17"/>
    <p:sldId id="382" r:id="rId18"/>
    <p:sldId id="384" r:id="rId19"/>
    <p:sldId id="387" r:id="rId20"/>
    <p:sldId id="388" r:id="rId21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2C90"/>
    <a:srgbClr val="A31527"/>
    <a:srgbClr val="A21727"/>
    <a:srgbClr val="CC0000"/>
    <a:srgbClr val="B01C32"/>
    <a:srgbClr val="CCCDCC"/>
    <a:srgbClr val="EDEEED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005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76" y="184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49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mention in our slides, the curly bracket indicates </a:t>
            </a:r>
            <a:r>
              <a:rPr lang="en-US" dirty="0" err="1"/>
              <a:t>repermuting</a:t>
            </a:r>
            <a:r>
              <a:rPr lang="en-US" dirty="0"/>
              <a:t> iterators inside</a:t>
            </a:r>
          </a:p>
          <a:p>
            <a:endParaRPr lang="en-US" dirty="0"/>
          </a:p>
          <a:p>
            <a:r>
              <a:rPr lang="en-US" dirty="0"/>
              <a:t>Till here we have demon ..</a:t>
            </a:r>
          </a:p>
          <a:p>
            <a:r>
              <a:rPr lang="en-US" dirty="0"/>
              <a:t>we will move to how to formalize the optimization problem using the model and how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those f to get better view.</a:t>
            </a:r>
          </a:p>
          <a:p>
            <a:r>
              <a:rPr lang="en-US" dirty="0"/>
              <a:t>the perf of system is always limited by the slowest component.</a:t>
            </a:r>
          </a:p>
          <a:p>
            <a:endParaRPr lang="en-US" dirty="0"/>
          </a:p>
          <a:p>
            <a:r>
              <a:rPr lang="en-US" dirty="0"/>
              <a:t>We will then move to the </a:t>
            </a:r>
            <a:r>
              <a:rPr lang="en-US" dirty="0" err="1"/>
              <a:t>nxet</a:t>
            </a:r>
            <a:r>
              <a:rPr lang="en-US" dirty="0"/>
              <a:t> stage to briefly discuss how to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 err="1"/>
              <a:t>sveral</a:t>
            </a:r>
            <a:r>
              <a:rPr lang="en-US" dirty="0"/>
              <a:t> important factors, 1. parallel 2. use </a:t>
            </a:r>
            <a:r>
              <a:rPr lang="en-US" dirty="0" err="1"/>
              <a:t>microkenerl</a:t>
            </a:r>
            <a:r>
              <a:rPr lang="en-US" dirty="0"/>
              <a:t> to ensure the </a:t>
            </a:r>
            <a:r>
              <a:rPr lang="en-US" dirty="0" err="1"/>
              <a:t>inst</a:t>
            </a:r>
            <a:r>
              <a:rPr lang="en-US" dirty="0"/>
              <a:t> lv 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presentation includes: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is focusing on optimizing..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Based on that we can quickly write a simple </a:t>
            </a:r>
            <a:r>
              <a:rPr lang="en-US" dirty="0" err="1"/>
              <a:t>implemetaion</a:t>
            </a:r>
            <a:r>
              <a:rPr lang="en-US" dirty="0"/>
              <a:t> of conv2d ( show code ), and we will demonstrate why it is not recommend to use this un-opt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and we'll demon why not recommend this </a:t>
            </a:r>
            <a:r>
              <a:rPr lang="en-US" dirty="0" err="1"/>
              <a:t>unopt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)</a:t>
            </a:r>
          </a:p>
          <a:p>
            <a:r>
              <a:rPr lang="en-US" dirty="0"/>
              <a:t>the 7-d loop creates massive..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Now, to find a way to optimize this code, an important </a:t>
            </a:r>
            <a:r>
              <a:rPr lang="en-US" dirty="0" err="1"/>
              <a:t>qeustion</a:t>
            </a:r>
            <a:r>
              <a:rPr lang="en-US" dirty="0"/>
              <a:t> is: how large is the design space of the </a:t>
            </a:r>
            <a:r>
              <a:rPr lang="en-US" dirty="0" err="1"/>
              <a:t>opti</a:t>
            </a:r>
            <a:r>
              <a:rPr lang="en-US" dirty="0"/>
              <a:t>..</a:t>
            </a:r>
          </a:p>
          <a:p>
            <a:r>
              <a:rPr lang="en-US" dirty="0"/>
              <a:t>we consider 2 tech</a:t>
            </a:r>
          </a:p>
          <a:p>
            <a:r>
              <a:rPr lang="en-US" dirty="0"/>
              <a:t>1. </a:t>
            </a:r>
            <a:r>
              <a:rPr lang="en-US" dirty="0" err="1"/>
              <a:t>repermu</a:t>
            </a:r>
            <a:r>
              <a:rPr lang="en-US" dirty="0"/>
              <a:t>, 2. tiling</a:t>
            </a:r>
          </a:p>
          <a:p>
            <a:r>
              <a:rPr lang="en-US" dirty="0" err="1"/>
              <a:t>howver</a:t>
            </a:r>
            <a:r>
              <a:rPr lang="en-US" dirty="0"/>
              <a:t> this is not enough, because the loop tiling structure should match the arch</a:t>
            </a:r>
          </a:p>
          <a:p>
            <a:r>
              <a:rPr lang="en-US" dirty="0"/>
              <a:t>We will use an example to show the full design space of 2-lv-cache.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0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2 lv cache, named,  1 lv mem.</a:t>
            </a:r>
          </a:p>
          <a:p>
            <a:r>
              <a:rPr lang="en-US" dirty="0"/>
              <a:t>for each lv we create..</a:t>
            </a:r>
          </a:p>
          <a:p>
            <a:r>
              <a:rPr lang="en-US" dirty="0"/>
              <a:t>go top to bottom</a:t>
            </a:r>
          </a:p>
          <a:p>
            <a:r>
              <a:rPr lang="en-US" dirty="0"/>
              <a:t>data covers.., # </a:t>
            </a:r>
            <a:r>
              <a:rPr lang="en-US" dirty="0" err="1"/>
              <a:t>permus</a:t>
            </a:r>
            <a:r>
              <a:rPr lang="en-US" dirty="0"/>
              <a:t>, # vars</a:t>
            </a:r>
          </a:p>
          <a:p>
            <a:r>
              <a:rPr lang="en-US" dirty="0"/>
              <a:t>register lv- </a:t>
            </a:r>
            <a:r>
              <a:rPr lang="en-US" dirty="0" err="1"/>
              <a:t>nopermu</a:t>
            </a:r>
            <a:r>
              <a:rPr lang="en-US" dirty="0"/>
              <a:t> because</a:t>
            </a:r>
          </a:p>
          <a:p>
            <a:r>
              <a:rPr lang="en-US" dirty="0"/>
              <a:t>conclude 2lv</a:t>
            </a:r>
          </a:p>
          <a:p>
            <a:r>
              <a:rPr lang="en-US" dirty="0"/>
              <a:t>generalize this to get description of main challenge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9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</a:t>
            </a:r>
          </a:p>
          <a:p>
            <a:r>
              <a:rPr lang="en-US" dirty="0"/>
              <a:t>We'll intro our work by first provide an 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7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can be summarized as 3 stage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we will starts from intro our </a:t>
            </a:r>
            <a:r>
              <a:rPr lang="en-US" dirty="0" err="1"/>
              <a:t>statg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</a:t>
            </a:r>
            <a:r>
              <a:rPr lang="en-US" dirty="0" err="1"/>
              <a:t>matmul</a:t>
            </a:r>
            <a:r>
              <a:rPr lang="en-US" dirty="0"/>
              <a:t> example to demo</a:t>
            </a:r>
          </a:p>
          <a:p>
            <a:r>
              <a:rPr lang="en-US" dirty="0"/>
              <a:t>left is, right is , assumption is</a:t>
            </a:r>
          </a:p>
          <a:p>
            <a:r>
              <a:rPr lang="en-US" dirty="0"/>
              <a:t>we start analysis from point loops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can apply this idea to conv2d 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6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loop </a:t>
            </a:r>
            <a:r>
              <a:rPr lang="en-US" dirty="0" err="1"/>
              <a:t>permu</a:t>
            </a:r>
            <a:r>
              <a:rPr lang="en-US" dirty="0"/>
              <a:t>, we can infer.</a:t>
            </a:r>
          </a:p>
          <a:p>
            <a:r>
              <a:rPr lang="en-US" dirty="0"/>
              <a:t>for another... we can also</a:t>
            </a:r>
          </a:p>
          <a:p>
            <a:endParaRPr lang="en-US" dirty="0"/>
          </a:p>
          <a:p>
            <a:r>
              <a:rPr lang="en-US" dirty="0"/>
              <a:t>now if we compare these 2 expr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further </a:t>
            </a:r>
            <a:r>
              <a:rPr lang="en-US" dirty="0" err="1"/>
              <a:t>simplif</a:t>
            </a:r>
            <a:r>
              <a:rPr lang="en-US" dirty="0"/>
              <a:t> the </a:t>
            </a:r>
            <a:r>
              <a:rPr lang="en-US" dirty="0" err="1"/>
              <a:t>compariosn</a:t>
            </a:r>
            <a:r>
              <a:rPr lang="en-US" dirty="0"/>
              <a:t> and obtain..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By  use this tech, we conclude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8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0A7D-ABF6-FC46-B515-EE39FF6A080E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Westminster College Of Computing Reviews">
            <a:extLst>
              <a:ext uri="{FF2B5EF4-FFF2-40B4-BE49-F238E27FC236}">
                <a16:creationId xmlns:a16="http://schemas.microsoft.com/office/drawing/2014/main" id="{4DDD6E98-CF0C-ED41-828C-1CEDB7FD4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77" y="1741819"/>
            <a:ext cx="2649445" cy="17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4" y="2114868"/>
            <a:ext cx="9595485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AA7-1A66-E64C-8FEB-E18F1B2DD997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91469-BE2D-BC41-9DA2-4B8B0B5DAC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7109104"/>
            <a:ext cx="1515641" cy="1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D13B4-1E3C-4437-AD9A-363605F5CDEF}"/>
              </a:ext>
            </a:extLst>
          </p:cNvPr>
          <p:cNvSpPr txBox="1"/>
          <p:nvPr userDrawn="1"/>
        </p:nvSpPr>
        <p:spPr>
          <a:xfrm>
            <a:off x="10455985" y="743243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C0F25D0-8B2D-4E3A-BA09-888E2DE0FF49}" type="slidenum">
              <a:rPr lang="en-US" sz="2400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orient="horz" pos="4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2.emf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3.e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em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Analytical Characterization and Design Space Exploration for</a:t>
            </a:r>
            <a:br>
              <a:rPr lang="en-US" sz="3600" dirty="0"/>
            </a:br>
            <a:r>
              <a:rPr lang="en-US" sz="3600" dirty="0"/>
              <a:t>Optimization of CNNs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449423"/>
            <a:ext cx="7680960" cy="24741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Rui Li</a:t>
            </a:r>
            <a:r>
              <a:rPr lang="en-US" dirty="0"/>
              <a:t>, </a:t>
            </a:r>
            <a:r>
              <a:rPr lang="en-US" dirty="0" err="1"/>
              <a:t>Yufan</a:t>
            </a:r>
            <a:r>
              <a:rPr lang="en-US" dirty="0"/>
              <a:t> Xu, Aravind Sukumaran-</a:t>
            </a:r>
            <a:r>
              <a:rPr lang="en-US" dirty="0" err="1"/>
              <a:t>Rajam</a:t>
            </a:r>
            <a:r>
              <a:rPr lang="en-US" dirty="0"/>
              <a:t>, Atanas </a:t>
            </a:r>
            <a:r>
              <a:rPr lang="en-US" dirty="0" err="1"/>
              <a:t>Rountev</a:t>
            </a:r>
            <a:r>
              <a:rPr lang="en-US" dirty="0"/>
              <a:t>, P. </a:t>
            </a:r>
            <a:r>
              <a:rPr lang="en-US" dirty="0" err="1"/>
              <a:t>Sadayappan</a:t>
            </a: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6512F0-D939-9E40-85DC-2AB220E3A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05">
        <p:fade/>
      </p:transition>
    </mc:Choice>
    <mc:Fallback xmlns="">
      <p:transition spd="med" advTm="18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FBE1-1C1A-4D4C-9379-D555299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3F07-992A-1844-BC1E-3873FA35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389415"/>
            <a:ext cx="10103521" cy="5681472"/>
          </a:xfrm>
        </p:spPr>
        <p:txBody>
          <a:bodyPr/>
          <a:lstStyle/>
          <a:p>
            <a:r>
              <a:rPr lang="en-US" dirty="0"/>
              <a:t>All 7! permutations cannot be better than the following 8 equivalent classes of permutations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ct,rt</a:t>
            </a:r>
            <a:r>
              <a:rPr lang="en-US" dirty="0"/>
              <a:t> }, </a:t>
            </a:r>
            <a:r>
              <a:rPr lang="en-US" dirty="0" err="1"/>
              <a:t>st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 }, </a:t>
            </a:r>
            <a:r>
              <a:rPr lang="en-US" dirty="0" err="1"/>
              <a:t>st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 rt⟩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},rt, kt⟩</a:t>
            </a:r>
          </a:p>
          <a:p>
            <a:pPr marL="548640" lvl="1" indent="0">
              <a:buNone/>
            </a:pPr>
            <a:r>
              <a:rPr lang="en-US" dirty="0"/>
              <a:t>(from left to right is from outer loop to inner)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09CED-70DE-C443-8F87-BE812F7C0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DE6FB-51AE-1140-998A-7D63C94D3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AAD9-A750-7F45-B287-B2807C1D5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FB287-4026-0E40-8E81-D565284E57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51873-28E0-AB4D-BB64-057716657906}"/>
              </a:ext>
            </a:extLst>
          </p:cNvPr>
          <p:cNvSpPr/>
          <p:nvPr/>
        </p:nvSpPr>
        <p:spPr>
          <a:xfrm>
            <a:off x="1794934" y="2540000"/>
            <a:ext cx="2206136" cy="5080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C9C21-BA4A-8245-9BC9-F2AAE8771BC6}"/>
              </a:ext>
            </a:extLst>
          </p:cNvPr>
          <p:cNvCxnSpPr/>
          <p:nvPr/>
        </p:nvCxnSpPr>
        <p:spPr>
          <a:xfrm>
            <a:off x="2774681" y="3102822"/>
            <a:ext cx="666045" cy="688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46BFDC-0309-424E-AB0B-BD9E8555F2EA}"/>
              </a:ext>
            </a:extLst>
          </p:cNvPr>
          <p:cNvSpPr/>
          <p:nvPr/>
        </p:nvSpPr>
        <p:spPr>
          <a:xfrm>
            <a:off x="1467556" y="3838222"/>
            <a:ext cx="8308622" cy="1332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Repermute</a:t>
            </a:r>
            <a:r>
              <a:rPr lang="en-US" dirty="0"/>
              <a:t> loop order inside curly brackets does not change data volume expression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20D6AB4-C988-0740-B802-B18DBBD37C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50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702">
        <p:fade/>
      </p:transition>
    </mc:Choice>
    <mc:Fallback>
      <p:transition spd="med" advTm="65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578-AC64-9F41-91AF-674613EB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machinery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</p:spPr>
            <p:txBody>
              <a:bodyPr/>
              <a:lstStyle/>
              <a:p>
                <a:r>
                  <a:rPr lang="en-US" sz="3200" dirty="0"/>
                  <a:t>Tile-size optimization problem on 1-level cache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sz="272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𝑐𝑎𝑐h𝑒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US" sz="2720" dirty="0"/>
              </a:p>
              <a:p>
                <a:r>
                  <a:rPr lang="en-US" sz="3200" dirty="0"/>
                  <a:t>Extending to multi-level cache: converting data volume to transmission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Time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  <a:blipFill>
                <a:blip r:embed="rId6"/>
                <a:stretch>
                  <a:fillRect l="-1377" t="-1182" r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B1AE-9C45-124D-8490-78B9159DD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22296-C402-774C-8704-86B1BD92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8E6F26-CF69-7941-BDDB-A205FD73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8EFFD-C17D-9141-9847-833BFF146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3690F-FCFD-0E44-B183-0E331FA4E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66" y="4617375"/>
            <a:ext cx="3941826" cy="294389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19367C7-92C5-F44D-8DB8-4238C29B75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29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963">
        <p:fade/>
      </p:transition>
    </mc:Choice>
    <mc:Fallback>
      <p:transition spd="med" advTm="96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C302-9D72-4046-8C2C-D4EAA162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171F-6D01-7B44-802D-4CCC938CA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78" y="1756111"/>
            <a:ext cx="5211516" cy="5915483"/>
          </a:xfrm>
        </p:spPr>
        <p:txBody>
          <a:bodyPr/>
          <a:lstStyle/>
          <a:p>
            <a:r>
              <a:rPr lang="en-US" sz="2800" dirty="0"/>
              <a:t>Shared-memory parallelism</a:t>
            </a:r>
          </a:p>
          <a:p>
            <a:pPr lvl="1"/>
            <a:r>
              <a:rPr lang="en-US" sz="2320" dirty="0"/>
              <a:t>Divide the shared-cache</a:t>
            </a:r>
          </a:p>
          <a:p>
            <a:pPr lvl="1"/>
            <a:r>
              <a:rPr lang="en-US" sz="2320" dirty="0"/>
              <a:t>Apply time-based modeling</a:t>
            </a:r>
            <a:endParaRPr lang="en-US" sz="2800" dirty="0"/>
          </a:p>
          <a:p>
            <a:r>
              <a:rPr lang="en-US" sz="2800" dirty="0"/>
              <a:t>micro-kernel</a:t>
            </a:r>
          </a:p>
          <a:p>
            <a:pPr lvl="1"/>
            <a:r>
              <a:rPr lang="en-US" sz="2320" dirty="0"/>
              <a:t>guarantees instruction-level optimization</a:t>
            </a:r>
          </a:p>
          <a:p>
            <a:pPr lvl="1"/>
            <a:r>
              <a:rPr lang="en-US" sz="2320" dirty="0"/>
              <a:t>Emits assembly code to avoid unexpected compiler interference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32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7D37-244D-F04E-8922-3E6D24202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E9013-01BD-424E-9707-FA20E2188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A1AC6-C66D-494D-8D2A-93A5C1C31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2350F-C7AE-A44F-B529-25ED1115F9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D5B01-B7A6-E04F-9684-FC471B4F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998" y="5471525"/>
            <a:ext cx="5211516" cy="1754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67596A-F016-E84C-BCD1-3E227D847F98}"/>
              </a:ext>
            </a:extLst>
          </p:cNvPr>
          <p:cNvSpPr/>
          <p:nvPr/>
        </p:nvSpPr>
        <p:spPr>
          <a:xfrm>
            <a:off x="7055183" y="2218374"/>
            <a:ext cx="2941102" cy="130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L3 tile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346FF-97BB-B74C-8506-8910FE30A918}"/>
              </a:ext>
            </a:extLst>
          </p:cNvPr>
          <p:cNvSpPr/>
          <p:nvPr/>
        </p:nvSpPr>
        <p:spPr>
          <a:xfrm>
            <a:off x="7954216" y="2248185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A1BA2-2DC5-714A-8B3E-9CB397452A39}"/>
              </a:ext>
            </a:extLst>
          </p:cNvPr>
          <p:cNvSpPr/>
          <p:nvPr/>
        </p:nvSpPr>
        <p:spPr>
          <a:xfrm>
            <a:off x="8984464" y="2248184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18006-3177-EE43-BFC8-D8A663490F66}"/>
              </a:ext>
            </a:extLst>
          </p:cNvPr>
          <p:cNvSpPr/>
          <p:nvPr/>
        </p:nvSpPr>
        <p:spPr>
          <a:xfrm>
            <a:off x="8064998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7F17C-7BD9-AD49-9281-A881E6223EF7}"/>
              </a:ext>
            </a:extLst>
          </p:cNvPr>
          <p:cNvSpPr/>
          <p:nvPr/>
        </p:nvSpPr>
        <p:spPr>
          <a:xfrm>
            <a:off x="9095246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FFDCA-3DB6-D343-91C4-4880F59C5818}"/>
              </a:ext>
            </a:extLst>
          </p:cNvPr>
          <p:cNvSpPr txBox="1"/>
          <p:nvPr/>
        </p:nvSpPr>
        <p:spPr>
          <a:xfrm>
            <a:off x="8198391" y="39172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82DE8-A25E-9549-9E83-165DBD38304E}"/>
              </a:ext>
            </a:extLst>
          </p:cNvPr>
          <p:cNvSpPr/>
          <p:nvPr/>
        </p:nvSpPr>
        <p:spPr>
          <a:xfrm>
            <a:off x="6842289" y="3953954"/>
            <a:ext cx="3366889" cy="6594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0276AE8C-D9A9-024B-BF0E-C33FBC67E91D}"/>
              </a:ext>
            </a:extLst>
          </p:cNvPr>
          <p:cNvSpPr/>
          <p:nvPr/>
        </p:nvSpPr>
        <p:spPr>
          <a:xfrm>
            <a:off x="8383122" y="180334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C1D55447-28D1-6443-A4DF-19B89B323D22}"/>
              </a:ext>
            </a:extLst>
          </p:cNvPr>
          <p:cNvSpPr/>
          <p:nvPr/>
        </p:nvSpPr>
        <p:spPr>
          <a:xfrm>
            <a:off x="9421327" y="1798172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6A40F55-088C-4143-B08B-E294680E3418}"/>
              </a:ext>
            </a:extLst>
          </p:cNvPr>
          <p:cNvSpPr/>
          <p:nvPr/>
        </p:nvSpPr>
        <p:spPr>
          <a:xfrm>
            <a:off x="7513663" y="350911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901455-237B-E04A-A447-CC512E6FB5AD}"/>
              </a:ext>
            </a:extLst>
          </p:cNvPr>
          <p:cNvSpPr/>
          <p:nvPr/>
        </p:nvSpPr>
        <p:spPr>
          <a:xfrm>
            <a:off x="2398717" y="1914981"/>
            <a:ext cx="3119057" cy="935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L3 to L2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618A6-9A41-6D4F-9A22-8A5C1D490202}"/>
              </a:ext>
            </a:extLst>
          </p:cNvPr>
          <p:cNvCxnSpPr>
            <a:endCxn id="18" idx="2"/>
          </p:cNvCxnSpPr>
          <p:nvPr/>
        </p:nvCxnSpPr>
        <p:spPr>
          <a:xfrm flipV="1">
            <a:off x="5480781" y="2025766"/>
            <a:ext cx="2945805" cy="4690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4F2E71-3582-BB4E-B8C5-765A7FEED0DD}"/>
              </a:ext>
            </a:extLst>
          </p:cNvPr>
          <p:cNvCxnSpPr>
            <a:cxnSpLocks/>
          </p:cNvCxnSpPr>
          <p:nvPr/>
        </p:nvCxnSpPr>
        <p:spPr>
          <a:xfrm>
            <a:off x="5517774" y="3549972"/>
            <a:ext cx="1933280" cy="181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015F7EC-13DF-CF47-BAAC-D88751C56B37}"/>
              </a:ext>
            </a:extLst>
          </p:cNvPr>
          <p:cNvSpPr/>
          <p:nvPr/>
        </p:nvSpPr>
        <p:spPr>
          <a:xfrm>
            <a:off x="2150885" y="3166684"/>
            <a:ext cx="3366889" cy="1006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memory to L3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34898DC-6BD4-5742-BDE3-6930584C7E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5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687">
        <p:fade/>
      </p:transition>
    </mc:Choice>
    <mc:Fallback>
      <p:transition spd="med" advTm="97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681E-6D4D-794F-B30A-95D2FA2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30EB-BD7D-BB41-9287-EA2A592BB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682496"/>
            <a:ext cx="9595485" cy="5783176"/>
          </a:xfrm>
        </p:spPr>
        <p:txBody>
          <a:bodyPr/>
          <a:lstStyle/>
          <a:p>
            <a:r>
              <a:rPr lang="en-US" sz="2800" dirty="0"/>
              <a:t>Benchmarks: </a:t>
            </a:r>
          </a:p>
          <a:p>
            <a:pPr lvl="1"/>
            <a:r>
              <a:rPr lang="en-US" sz="2320" dirty="0"/>
              <a:t>conv2d from </a:t>
            </a:r>
            <a:r>
              <a:rPr lang="en-US" sz="2320" dirty="0" err="1"/>
              <a:t>ResNet</a:t>
            </a:r>
            <a:r>
              <a:rPr lang="en-US" sz="2320" dirty="0"/>
              <a:t>, </a:t>
            </a:r>
            <a:r>
              <a:rPr lang="en-US" sz="2320" dirty="0" err="1"/>
              <a:t>MobileNet</a:t>
            </a:r>
            <a:r>
              <a:rPr lang="en-US" sz="2320" dirty="0"/>
              <a:t>, and Yolo-9000</a:t>
            </a:r>
          </a:p>
          <a:p>
            <a:pPr lvl="1"/>
            <a:r>
              <a:rPr lang="en-US" sz="2320" dirty="0"/>
              <a:t>32 conv2ds in different shapes</a:t>
            </a:r>
          </a:p>
          <a:p>
            <a:r>
              <a:rPr lang="en-US" sz="2800" dirty="0"/>
              <a:t>Platforms: </a:t>
            </a:r>
          </a:p>
          <a:p>
            <a:pPr lvl="1"/>
            <a:r>
              <a:rPr lang="en-US" sz="2320" dirty="0"/>
              <a:t>8-cores i7-9700K with AVX2, </a:t>
            </a:r>
          </a:p>
          <a:p>
            <a:pPr lvl="1"/>
            <a:r>
              <a:rPr lang="en-US" sz="2320" dirty="0"/>
              <a:t>18-cores i9-10980XE with AVX512</a:t>
            </a:r>
          </a:p>
          <a:p>
            <a:r>
              <a:rPr lang="en-US" sz="2800" dirty="0"/>
              <a:t>Performance comparison</a:t>
            </a:r>
          </a:p>
          <a:p>
            <a:pPr lvl="1"/>
            <a:r>
              <a:rPr lang="en-US" sz="2320" dirty="0" err="1"/>
              <a:t>oneDNN</a:t>
            </a:r>
            <a:r>
              <a:rPr lang="en-US" sz="2320" dirty="0"/>
              <a:t>: high-optimized library</a:t>
            </a:r>
          </a:p>
          <a:p>
            <a:pPr lvl="1"/>
            <a:r>
              <a:rPr lang="en-US" sz="2320" dirty="0" err="1"/>
              <a:t>AutoTVM</a:t>
            </a:r>
            <a:r>
              <a:rPr lang="en-US" sz="2320" dirty="0"/>
              <a:t>: ML-based autotuning compiler</a:t>
            </a:r>
          </a:p>
          <a:p>
            <a:pPr lvl="1"/>
            <a:r>
              <a:rPr lang="en-US" sz="2320" dirty="0"/>
              <a:t>Mopt-1: best implementation found by model</a:t>
            </a:r>
          </a:p>
          <a:p>
            <a:pPr lvl="1"/>
            <a:r>
              <a:rPr lang="en-US" sz="2320" dirty="0"/>
              <a:t>Mopt-5: actual best implementation among the top-5 found by model</a:t>
            </a:r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2DB6C-74CB-8941-AA58-D0871801F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40CAE-370C-5A4F-8522-C0E6F000B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BC8E4C-BEFD-FB4C-9C78-DC67F2025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6658EC-31FD-4743-8CD2-B6180368FE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738CFF8-7F08-3442-AD9E-43D61964BC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3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866">
        <p:fade/>
      </p:transition>
    </mc:Choice>
    <mc:Fallback>
      <p:transition spd="med" advTm="62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B24-10FC-194D-AD56-D78103D5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performance comparison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00734EE-4DFC-B644-B08C-1367BAC38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28675" y="1592902"/>
            <a:ext cx="9594850" cy="19743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F98A5-9788-1C4A-AF98-54FD6FA3A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E8E3-4458-854A-9C6B-02B5A83E2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8B50-BCCF-7441-9547-EF1B5D508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ABA74-BB13-6440-A1E5-B8B5181DC3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CB9741-1E45-654F-91E4-E66F4975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9" y="4344471"/>
            <a:ext cx="10312581" cy="2516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860979-CD6C-0A45-95CB-595422B4906D}"/>
              </a:ext>
            </a:extLst>
          </p:cNvPr>
          <p:cNvSpPr txBox="1"/>
          <p:nvPr/>
        </p:nvSpPr>
        <p:spPr>
          <a:xfrm>
            <a:off x="828675" y="3729833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8-core i7-9700K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42A12-C699-254F-8E12-4F0ACF5502BB}"/>
              </a:ext>
            </a:extLst>
          </p:cNvPr>
          <p:cNvSpPr txBox="1"/>
          <p:nvPr/>
        </p:nvSpPr>
        <p:spPr>
          <a:xfrm>
            <a:off x="828675" y="7089710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18-core i9-10980XE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62C7ECE-1736-5746-8F52-1237EE927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85">
        <p:fade/>
      </p:transition>
    </mc:Choice>
    <mc:Fallback xmlns="">
      <p:transition spd="med" advTm="18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E974-243B-7549-8FB5-4B655870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D62D-0430-8B48-B8A8-725F7A3E9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554749"/>
            <a:ext cx="9595485" cy="5350804"/>
          </a:xfrm>
        </p:spPr>
        <p:txBody>
          <a:bodyPr/>
          <a:lstStyle/>
          <a:p>
            <a:r>
              <a:rPr lang="en-US" sz="3000" dirty="0"/>
              <a:t>We proposed a new approach to find the best configuration for optimizing conv2d</a:t>
            </a:r>
          </a:p>
          <a:p>
            <a:r>
              <a:rPr lang="en-US" sz="3000" dirty="0"/>
              <a:t>We created an effective analytical modeling approach which is exploited to achieve dramatic space pruning</a:t>
            </a:r>
          </a:p>
          <a:p>
            <a:r>
              <a:rPr lang="en-US" sz="3000" dirty="0"/>
              <a:t>We demonstrate that achieved performance can be comparable to or better than state-of-the-art</a:t>
            </a:r>
          </a:p>
          <a:p>
            <a:r>
              <a:rPr lang="en-US" sz="3000" b="1" dirty="0"/>
              <a:t>Acknowledgments: </a:t>
            </a:r>
            <a:r>
              <a:rPr lang="en-US" sz="3000" dirty="0"/>
              <a:t>This work was supported in part by the U.S. National Science Foundation through awards 1946752, 1919122 and 2018016.</a:t>
            </a:r>
            <a:endParaRPr lang="en-US" sz="3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BDD8-9847-4F48-9FCE-A5DE88E46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4FB16-268B-2B44-9839-5184D1EFE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51A93C-C8B3-7341-ADA5-16D425FE1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73C167-41B7-6D45-BC25-F77B78A80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5C11AD-03C2-154F-B85C-2FA5B6C0F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568">
        <p:fade/>
      </p:transition>
    </mc:Choice>
    <mc:Fallback>
      <p:transition spd="med" advTm="44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4C2-3A64-3C48-9926-87FB2A4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72A2-BEF9-BF47-9FD5-9CCDF92BD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latin typeface="Garamond" panose="02020404030301010803" pitchFamily="18" charset="0"/>
              </a:rPr>
              <a:t>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45FA9-F862-154B-9569-65AD39041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56761-2C12-7442-BB39-CBA8D7916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E9C66-6C1E-8B4D-9FD9-387804F13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5CA06-4037-B745-9EA2-D4AFE6BC1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11A6C3-AF64-9643-B1B2-6342B983F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3">
        <p:fade/>
      </p:transition>
    </mc:Choice>
    <mc:Fallback xmlns="">
      <p:transition spd="med" advTm="4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93BA-8D44-5740-A36E-92580E27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182C-BB75-D341-BF33-625CE5EB1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Existing work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Modeling data volume</a:t>
            </a:r>
          </a:p>
          <a:p>
            <a:r>
              <a:rPr lang="en-US" dirty="0"/>
              <a:t>Strength of analytical pruning</a:t>
            </a:r>
          </a:p>
          <a:p>
            <a:r>
              <a:rPr lang="en-US" dirty="0"/>
              <a:t>High-performance code generation</a:t>
            </a:r>
          </a:p>
          <a:p>
            <a:r>
              <a:rPr lang="en-US" dirty="0"/>
              <a:t>Experiment evaluation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CAAB-A200-E84B-A1A3-C87330BA5F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B0F1D-E474-6B4A-916E-1D5843DD9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02830-0680-4043-A221-F689E277F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D34275-6940-D846-B523-194952F4D2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1AF6586-D08A-6A42-89CA-78D8F9BCF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32">
        <p:fade/>
      </p:transition>
    </mc:Choice>
    <mc:Fallback xmlns="">
      <p:transition spd="med" advTm="39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</p:spPr>
            <p:txBody>
              <a:bodyPr/>
              <a:lstStyle/>
              <a:p>
                <a:r>
                  <a:rPr lang="en-US" dirty="0"/>
                  <a:t>Convolutional neural network(CNN): core of many deep learning application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Conv2d: all convolution layers in CNN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  <a:blipFill>
                <a:blip r:embed="rId6"/>
                <a:stretch>
                  <a:fillRect l="-1571" t="-1455" b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Convolutional Neural Network (Clarifai)">
            <a:extLst>
              <a:ext uri="{FF2B5EF4-FFF2-40B4-BE49-F238E27FC236}">
                <a16:creationId xmlns:a16="http://schemas.microsoft.com/office/drawing/2014/main" id="{50E79F7D-2C8D-D143-9D9F-47C0965D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2486531"/>
            <a:ext cx="7927319" cy="19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v2d: Finally Understand What Happens in the Forward Pass | by ⭐Axel  Thevenot | Towards Data Science">
            <a:extLst>
              <a:ext uri="{FF2B5EF4-FFF2-40B4-BE49-F238E27FC236}">
                <a16:creationId xmlns:a16="http://schemas.microsoft.com/office/drawing/2014/main" id="{DA254614-1A5B-BB42-AEE0-533C92E3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5695950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6C372B4-EF96-A94A-B305-81192DC512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902">
        <p:fade/>
      </p:transition>
    </mc:Choice>
    <mc:Fallback xmlns="">
      <p:transition spd="med" advTm="85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</p:spPr>
            <p:txBody>
              <a:bodyPr/>
              <a:lstStyle/>
              <a:p>
                <a:r>
                  <a:rPr lang="en-US" sz="3200" dirty="0"/>
                  <a:t>Necessity of optimizing conv2d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720" dirty="0"/>
                  <a:t>)  iterations &amp; data access</a:t>
                </a:r>
              </a:p>
              <a:p>
                <a:pPr lvl="1"/>
                <a:r>
                  <a:rPr lang="en-US" sz="2720" dirty="0"/>
                  <a:t>Unoptimized code has massive memory requests</a:t>
                </a:r>
              </a:p>
              <a:p>
                <a:r>
                  <a:rPr lang="en-US" sz="3200" dirty="0"/>
                  <a:t>How large the design exploration space of conv2d is?</a:t>
                </a:r>
              </a:p>
              <a:p>
                <a:pPr lvl="1"/>
                <a:r>
                  <a:rPr lang="en-US" sz="2720" dirty="0"/>
                  <a:t>Changing loop order creates 7! variations</a:t>
                </a:r>
              </a:p>
              <a:p>
                <a:pPr lvl="1"/>
                <a:r>
                  <a:rPr lang="en-US" sz="2720" dirty="0"/>
                  <a:t>Tiling each loop once creates 14D loop nest</a:t>
                </a:r>
              </a:p>
              <a:p>
                <a:pPr lvl="1"/>
                <a:r>
                  <a:rPr lang="en-US" sz="2720" dirty="0"/>
                  <a:t>Tiling schema should</a:t>
                </a:r>
              </a:p>
              <a:p>
                <a:pPr marL="548640" lvl="1" indent="0">
                  <a:buNone/>
                </a:pPr>
                <a:r>
                  <a:rPr lang="en-US" sz="2720" dirty="0"/>
                  <a:t>    related to architecture</a:t>
                </a:r>
              </a:p>
              <a:p>
                <a:pPr lvl="1"/>
                <a:endParaRPr lang="en-US" sz="272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  <a:blipFill>
                <a:blip r:embed="rId6"/>
                <a:stretch>
                  <a:fillRect l="-1440" t="-19392" b="-6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DC234-322E-C440-AC8E-71B6B5F36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160" y="5681828"/>
            <a:ext cx="4445000" cy="1651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19C29D0-542A-BE4A-BA3D-36F5A6A08B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47">
        <p:fade/>
      </p:transition>
    </mc:Choice>
    <mc:Fallback xmlns="">
      <p:transition spd="med" advTm="89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14FE-DAD5-EC4F-9EB7-78CA8DFB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364313"/>
            <a:ext cx="9693022" cy="3331865"/>
          </a:xfrm>
        </p:spPr>
        <p:txBody>
          <a:bodyPr/>
          <a:lstStyle/>
          <a:p>
            <a:r>
              <a:rPr lang="en-US" sz="3200" dirty="0"/>
              <a:t>Design space exploration of 2-level hierarchy</a:t>
            </a:r>
            <a:endParaRPr lang="en-US" sz="272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DA0D7-6148-6645-9500-FBF74D3C9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850" y="2054870"/>
            <a:ext cx="5016500" cy="1384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7EB426-61CE-314C-BCC1-9E96359E9F1C}"/>
              </a:ext>
            </a:extLst>
          </p:cNvPr>
          <p:cNvSpPr/>
          <p:nvPr/>
        </p:nvSpPr>
        <p:spPr>
          <a:xfrm>
            <a:off x="1015999" y="2161081"/>
            <a:ext cx="2091705" cy="11761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4975-D3C8-2741-B60E-4C70B66323AF}"/>
              </a:ext>
            </a:extLst>
          </p:cNvPr>
          <p:cNvSpPr/>
          <p:nvPr/>
        </p:nvSpPr>
        <p:spPr>
          <a:xfrm>
            <a:off x="1183892" y="4275878"/>
            <a:ext cx="1755916" cy="1099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3CF5F4-1866-E740-92DB-7CE7984C3409}"/>
              </a:ext>
            </a:extLst>
          </p:cNvPr>
          <p:cNvSpPr/>
          <p:nvPr/>
        </p:nvSpPr>
        <p:spPr>
          <a:xfrm>
            <a:off x="1183892" y="6303187"/>
            <a:ext cx="1907810" cy="9686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21DC1-7A02-434B-9082-5D54C9C928D1}"/>
              </a:ext>
            </a:extLst>
          </p:cNvPr>
          <p:cNvSpPr txBox="1"/>
          <p:nvPr/>
        </p:nvSpPr>
        <p:spPr>
          <a:xfrm>
            <a:off x="265562" y="3596410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33755-47C2-E84F-85E9-7DF057319CD1}"/>
              </a:ext>
            </a:extLst>
          </p:cNvPr>
          <p:cNvSpPr txBox="1"/>
          <p:nvPr/>
        </p:nvSpPr>
        <p:spPr>
          <a:xfrm>
            <a:off x="60196" y="5558317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CE1C7639-18E6-CE4C-AEE9-AD8D7D30E5FE}"/>
              </a:ext>
            </a:extLst>
          </p:cNvPr>
          <p:cNvSpPr/>
          <p:nvPr/>
        </p:nvSpPr>
        <p:spPr>
          <a:xfrm>
            <a:off x="1976450" y="3404371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E6248A61-EF22-0844-9544-4116749E1703}"/>
              </a:ext>
            </a:extLst>
          </p:cNvPr>
          <p:cNvSpPr/>
          <p:nvPr/>
        </p:nvSpPr>
        <p:spPr>
          <a:xfrm>
            <a:off x="1921377" y="5437227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A7316-5E4E-7741-AB0F-BA4F9DBA1721}"/>
              </a:ext>
            </a:extLst>
          </p:cNvPr>
          <p:cNvSpPr txBox="1"/>
          <p:nvPr/>
        </p:nvSpPr>
        <p:spPr>
          <a:xfrm>
            <a:off x="3614924" y="3436336"/>
            <a:ext cx="703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memory and cache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B95A33-5BD1-C042-BBE7-C5719587F434}"/>
              </a:ext>
            </a:extLst>
          </p:cNvPr>
          <p:cNvSpPr txBox="1"/>
          <p:nvPr/>
        </p:nvSpPr>
        <p:spPr>
          <a:xfrm>
            <a:off x="3554159" y="5445961"/>
            <a:ext cx="696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cache and register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DD5D59-DAF7-4043-B4A6-49915A1C8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489" y="4125161"/>
            <a:ext cx="4737100" cy="1320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76A7AD-794F-4C4E-87E4-CFF06CF2A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489" y="6123221"/>
            <a:ext cx="4711700" cy="1587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E73EB9-6FD6-FC43-8C2E-5C34A9F91523}"/>
              </a:ext>
            </a:extLst>
          </p:cNvPr>
          <p:cNvSpPr txBox="1"/>
          <p:nvPr/>
        </p:nvSpPr>
        <p:spPr>
          <a:xfrm>
            <a:off x="9072937" y="2232214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453B1-5A7E-7D48-8240-652F4AE8C42D}"/>
              </a:ext>
            </a:extLst>
          </p:cNvPr>
          <p:cNvSpPr txBox="1"/>
          <p:nvPr/>
        </p:nvSpPr>
        <p:spPr>
          <a:xfrm>
            <a:off x="8996350" y="4437853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5B544E-E7BB-2648-B83E-494566688C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01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607">
        <p:fade/>
      </p:transition>
    </mc:Choice>
    <mc:Fallback xmlns="">
      <p:transition spd="med" advTm="117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7" grpId="0" animBg="1"/>
      <p:bldP spid="25" grpId="0"/>
      <p:bldP spid="26" grpId="0"/>
      <p:bldP spid="36" grpId="0" animBg="1"/>
      <p:bldP spid="37" grpId="0" animBg="1"/>
      <p:bldP spid="40" grpId="0"/>
      <p:bldP spid="41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8FE2-F60B-7E46-9263-61508161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</p:spPr>
            <p:txBody>
              <a:bodyPr/>
              <a:lstStyle/>
              <a:p>
                <a:r>
                  <a:rPr lang="en-US" sz="3200" dirty="0"/>
                  <a:t>Key challenge: enormous space of tiling sizes &amp; loop permutations</a:t>
                </a:r>
              </a:p>
              <a:p>
                <a:pPr lvl="1"/>
                <a:r>
                  <a:rPr lang="en-US" sz="2800" dirty="0"/>
                  <a:t>L levels of cache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7!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/>
                  <a:t> permutations</a:t>
                </a:r>
              </a:p>
              <a:p>
                <a:pPr lvl="1"/>
                <a:r>
                  <a:rPr lang="en-US" sz="2800" dirty="0"/>
                  <a:t>Each permutation includes 7*L tile-size variable </a:t>
                </a:r>
              </a:p>
              <a:p>
                <a:r>
                  <a:rPr lang="en-US" sz="3200" dirty="0"/>
                  <a:t>Current state-of-the-art</a:t>
                </a:r>
              </a:p>
              <a:p>
                <a:pPr lvl="1"/>
                <a:r>
                  <a:rPr lang="en-US" sz="2800" dirty="0"/>
                  <a:t>Fixed loop schedule library: </a:t>
                </a:r>
                <a:r>
                  <a:rPr lang="en-US" sz="2800" dirty="0" err="1"/>
                  <a:t>oneDNN</a:t>
                </a:r>
                <a:r>
                  <a:rPr lang="en-US" sz="2800" dirty="0"/>
                  <a:t>(MKL)</a:t>
                </a:r>
              </a:p>
              <a:p>
                <a:pPr lvl="1"/>
                <a:r>
                  <a:rPr lang="en-US" sz="2800" dirty="0"/>
                  <a:t>Autotuning &amp; ML-based tuning: </a:t>
                </a:r>
                <a:r>
                  <a:rPr lang="en-US" sz="2800" dirty="0" err="1"/>
                  <a:t>AutoTVM</a:t>
                </a:r>
                <a:endParaRPr lang="en-US" sz="2800" dirty="0"/>
              </a:p>
              <a:p>
                <a:pPr lvl="1"/>
                <a:r>
                  <a:rPr lang="en-US" sz="2800" dirty="0"/>
                  <a:t>Polyhedral compilers: Pluto</a:t>
                </a:r>
              </a:p>
              <a:p>
                <a:r>
                  <a:rPr lang="en-US" sz="3200" b="1" dirty="0"/>
                  <a:t>We propose a method that comprehensively analyzes the full design exploration space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  <a:blipFill>
                <a:blip r:embed="rId6"/>
                <a:stretch>
                  <a:fillRect l="-1455" t="-1282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5CA9-F956-B648-87D7-79482AED0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C1B16-2C3C-4C48-A3DE-E203B9E78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31FFC0-1133-1941-A6BD-AB108887F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57A34-17DC-8D4A-B7EC-A6EDF2FF7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E0BE477-1E8A-9E4D-B300-B5586BFB5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56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307">
        <p:fade/>
      </p:transition>
    </mc:Choice>
    <mc:Fallback>
      <p:transition spd="med" advTm="1013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2FEA-7B81-3F43-B2D4-D320B557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7AFD-8E82-014A-9616-6D30DC7EF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275" y="3247459"/>
            <a:ext cx="9595485" cy="4239191"/>
          </a:xfrm>
        </p:spPr>
        <p:txBody>
          <a:bodyPr/>
          <a:lstStyle/>
          <a:p>
            <a:r>
              <a:rPr lang="en-US" sz="3200" dirty="0"/>
              <a:t>Stage 1: Modeling &amp; pruning</a:t>
            </a:r>
          </a:p>
          <a:p>
            <a:pPr lvl="1"/>
            <a:r>
              <a:rPr lang="en-US" sz="2720" dirty="0"/>
              <a:t>Modeling data volume in analytical expression</a:t>
            </a:r>
          </a:p>
          <a:p>
            <a:pPr lvl="1"/>
            <a:r>
              <a:rPr lang="en-US" sz="2720" dirty="0"/>
              <a:t>Pruning to eliminate design space explosion</a:t>
            </a:r>
          </a:p>
          <a:p>
            <a:r>
              <a:rPr lang="en-US" sz="3200" dirty="0"/>
              <a:t>Stage 2: Solving machinery</a:t>
            </a:r>
          </a:p>
          <a:p>
            <a:pPr lvl="1"/>
            <a:r>
              <a:rPr lang="en-US" sz="2720" dirty="0"/>
              <a:t>Find the solution of the modelled problem</a:t>
            </a:r>
          </a:p>
          <a:p>
            <a:r>
              <a:rPr lang="en-US" sz="3200" dirty="0"/>
              <a:t>Stage 3: Code generation</a:t>
            </a:r>
          </a:p>
          <a:p>
            <a:pPr lvl="1"/>
            <a:r>
              <a:rPr lang="en-US" sz="2720" dirty="0"/>
              <a:t>Parallelism, SIMD,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45E6C-F952-EB4F-A119-7998F86EF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0C4AF-C861-EF45-8247-DEA14ED6B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12DE67-1BDA-B641-B075-84A9D9F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6F980-B745-A04B-8794-2E95549E91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32FC6-E8E6-DC45-9EF8-A2221F23F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41" y="1615687"/>
            <a:ext cx="10381296" cy="126848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C38130D-E4C7-2B4F-94A9-C10E8F0104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17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6869">
        <p:fade/>
      </p:transition>
    </mc:Choice>
    <mc:Fallback>
      <p:transition spd="med" advTm="56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95E9-0098-954A-9847-B953C9E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volume </a:t>
            </a:r>
            <a:r>
              <a:rPr lang="en-US" dirty="0" err="1"/>
              <a:t>Modle</a:t>
            </a:r>
            <a:r>
              <a:rPr lang="en-US" dirty="0"/>
              <a:t>: </a:t>
            </a:r>
            <a:r>
              <a:rPr lang="en-US" dirty="0" err="1"/>
              <a:t>Matmul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3844-EDF6-FB49-9379-6C6214CB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88A3-7614-B34C-A519-E6F1F084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8D9FB-5F31-DF43-88C0-7F904B206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E8823-9E57-A047-9B12-5CFAD95FE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04438-67B9-304C-B7D9-3CC444B53082}"/>
              </a:ext>
            </a:extLst>
          </p:cNvPr>
          <p:cNvSpPr/>
          <p:nvPr/>
        </p:nvSpPr>
        <p:spPr>
          <a:xfrm>
            <a:off x="7797964" y="4111413"/>
            <a:ext cx="2475323" cy="2335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39005-1296-494E-936E-EA9A42B8A913}"/>
              </a:ext>
            </a:extLst>
          </p:cNvPr>
          <p:cNvSpPr/>
          <p:nvPr/>
        </p:nvSpPr>
        <p:spPr>
          <a:xfrm>
            <a:off x="5164201" y="1682042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31ECF-7EF1-EA4C-A1D8-B95C7525DC15}"/>
              </a:ext>
            </a:extLst>
          </p:cNvPr>
          <p:cNvSpPr/>
          <p:nvPr/>
        </p:nvSpPr>
        <p:spPr>
          <a:xfrm>
            <a:off x="7797964" y="1682043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9244-BAD6-FD42-A0C6-B783EBE6CFAD}"/>
              </a:ext>
            </a:extLst>
          </p:cNvPr>
          <p:cNvSpPr/>
          <p:nvPr/>
        </p:nvSpPr>
        <p:spPr>
          <a:xfrm>
            <a:off x="7797965" y="413276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320FB-041A-EE42-BAFB-3CE63849091B}"/>
              </a:ext>
            </a:extLst>
          </p:cNvPr>
          <p:cNvSpPr/>
          <p:nvPr/>
        </p:nvSpPr>
        <p:spPr>
          <a:xfrm>
            <a:off x="5164598" y="1671655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F63DD-CC59-F043-9AA8-2533CD72260C}"/>
              </a:ext>
            </a:extLst>
          </p:cNvPr>
          <p:cNvCxnSpPr>
            <a:cxnSpLocks/>
          </p:cNvCxnSpPr>
          <p:nvPr/>
        </p:nvCxnSpPr>
        <p:spPr>
          <a:xfrm>
            <a:off x="10424161" y="1709635"/>
            <a:ext cx="7566" cy="181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8F3CB-28CB-D84D-BB46-078160FA2A13}"/>
              </a:ext>
            </a:extLst>
          </p:cNvPr>
          <p:cNvSpPr txBox="1"/>
          <p:nvPr/>
        </p:nvSpPr>
        <p:spPr>
          <a:xfrm>
            <a:off x="10523131" y="2374502"/>
            <a:ext cx="260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71917-F26F-894C-9027-A8279CE175D9}"/>
              </a:ext>
            </a:extLst>
          </p:cNvPr>
          <p:cNvCxnSpPr>
            <a:cxnSpLocks/>
          </p:cNvCxnSpPr>
          <p:nvPr/>
        </p:nvCxnSpPr>
        <p:spPr>
          <a:xfrm>
            <a:off x="7639523" y="4111413"/>
            <a:ext cx="0" cy="233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0FA655-B57A-384D-AB2D-63E22D0A282F}"/>
              </a:ext>
            </a:extLst>
          </p:cNvPr>
          <p:cNvSpPr txBox="1"/>
          <p:nvPr/>
        </p:nvSpPr>
        <p:spPr>
          <a:xfrm>
            <a:off x="7300294" y="4822792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1B7DE-EBB3-734C-8AB8-412137722862}"/>
              </a:ext>
            </a:extLst>
          </p:cNvPr>
          <p:cNvCxnSpPr>
            <a:cxnSpLocks/>
          </p:cNvCxnSpPr>
          <p:nvPr/>
        </p:nvCxnSpPr>
        <p:spPr>
          <a:xfrm>
            <a:off x="5164201" y="3608047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687CED-368B-4C48-A1D1-B52119EC6E5B}"/>
              </a:ext>
            </a:extLst>
          </p:cNvPr>
          <p:cNvSpPr txBox="1"/>
          <p:nvPr/>
        </p:nvSpPr>
        <p:spPr>
          <a:xfrm>
            <a:off x="6240157" y="3689669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CCD3F0-4F8B-FE48-B6BC-8ED43153FAF8}"/>
              </a:ext>
            </a:extLst>
          </p:cNvPr>
          <p:cNvCxnSpPr>
            <a:cxnSpLocks/>
          </p:cNvCxnSpPr>
          <p:nvPr/>
        </p:nvCxnSpPr>
        <p:spPr>
          <a:xfrm>
            <a:off x="7885635" y="3636522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C982C4-DF1D-F048-94EB-41DAA015C628}"/>
              </a:ext>
            </a:extLst>
          </p:cNvPr>
          <p:cNvSpPr txBox="1"/>
          <p:nvPr/>
        </p:nvSpPr>
        <p:spPr>
          <a:xfrm>
            <a:off x="8783350" y="3690407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974CC-D0AE-E04E-B10E-9FFDD44CA14A}"/>
              </a:ext>
            </a:extLst>
          </p:cNvPr>
          <p:cNvSpPr/>
          <p:nvPr/>
        </p:nvSpPr>
        <p:spPr>
          <a:xfrm>
            <a:off x="7797964" y="1682041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C0857-CB1C-D347-9FBE-8B444FA06667}"/>
              </a:ext>
            </a:extLst>
          </p:cNvPr>
          <p:cNvSpPr txBox="1"/>
          <p:nvPr/>
        </p:nvSpPr>
        <p:spPr>
          <a:xfrm>
            <a:off x="939394" y="2132414"/>
            <a:ext cx="4386137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oi = 0:Ni:Ti</a:t>
            </a:r>
          </a:p>
          <a:p>
            <a:r>
              <a:rPr lang="en-US" dirty="0"/>
              <a:t>  For </a:t>
            </a:r>
            <a:r>
              <a:rPr lang="en-US" dirty="0" err="1"/>
              <a:t>oj</a:t>
            </a:r>
            <a:r>
              <a:rPr lang="en-US" dirty="0"/>
              <a:t> = 0:Nj:Tj</a:t>
            </a:r>
          </a:p>
          <a:p>
            <a:r>
              <a:rPr lang="en-US" dirty="0"/>
              <a:t>    For ok = 0:Nk:Tk</a:t>
            </a:r>
          </a:p>
          <a:p>
            <a:r>
              <a:rPr lang="en-US" dirty="0"/>
              <a:t>      For pi = 0:Ti:1</a:t>
            </a:r>
          </a:p>
          <a:p>
            <a:r>
              <a:rPr lang="en-US" dirty="0"/>
              <a:t>         For </a:t>
            </a:r>
            <a:r>
              <a:rPr lang="en-US" dirty="0" err="1"/>
              <a:t>pj</a:t>
            </a:r>
            <a:r>
              <a:rPr lang="en-US" dirty="0"/>
              <a:t> = 0:Tj:1</a:t>
            </a:r>
          </a:p>
          <a:p>
            <a:r>
              <a:rPr lang="en-US" dirty="0"/>
              <a:t>           For pk = 0:Tk:1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C[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 += 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A[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]*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B[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28CE-89DD-034C-B49E-87CF6E118266}"/>
              </a:ext>
            </a:extLst>
          </p:cNvPr>
          <p:cNvSpPr/>
          <p:nvPr/>
        </p:nvSpPr>
        <p:spPr>
          <a:xfrm>
            <a:off x="1275644" y="3499555"/>
            <a:ext cx="3018563" cy="13232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0B12B3-220A-9B48-9C50-C0EE72C09A1D}"/>
              </a:ext>
            </a:extLst>
          </p:cNvPr>
          <p:cNvCxnSpPr>
            <a:stCxn id="13" idx="1"/>
          </p:cNvCxnSpPr>
          <p:nvPr/>
        </p:nvCxnSpPr>
        <p:spPr>
          <a:xfrm flipH="1">
            <a:off x="4346160" y="2027344"/>
            <a:ext cx="818438" cy="14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3E0E05-171A-7947-9FA2-4F8CD4EE11E0}"/>
              </a:ext>
            </a:extLst>
          </p:cNvPr>
          <p:cNvCxnSpPr>
            <a:cxnSpLocks/>
          </p:cNvCxnSpPr>
          <p:nvPr/>
        </p:nvCxnSpPr>
        <p:spPr>
          <a:xfrm flipH="1">
            <a:off x="4346160" y="2274940"/>
            <a:ext cx="3451804" cy="158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032E1-D70A-5A44-A728-1E52B8D3070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01251" y="4088533"/>
            <a:ext cx="3296714" cy="553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D7AC06-BB70-704A-9B0D-5796FD6E0DFC}"/>
              </a:ext>
            </a:extLst>
          </p:cNvPr>
          <p:cNvSpPr/>
          <p:nvPr/>
        </p:nvSpPr>
        <p:spPr>
          <a:xfrm>
            <a:off x="6128636" y="1663223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EC471-AC89-264E-8EB1-4162E6E8CEC2}"/>
              </a:ext>
            </a:extLst>
          </p:cNvPr>
          <p:cNvSpPr/>
          <p:nvPr/>
        </p:nvSpPr>
        <p:spPr>
          <a:xfrm>
            <a:off x="7806819" y="518659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7534C2-E217-374A-9383-2729E823A514}"/>
              </a:ext>
            </a:extLst>
          </p:cNvPr>
          <p:cNvSpPr/>
          <p:nvPr/>
        </p:nvSpPr>
        <p:spPr>
          <a:xfrm>
            <a:off x="1049707" y="3097050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718DF-9513-CC46-B947-1E5E1245D3E2}"/>
              </a:ext>
            </a:extLst>
          </p:cNvPr>
          <p:cNvSpPr txBox="1"/>
          <p:nvPr/>
        </p:nvSpPr>
        <p:spPr>
          <a:xfrm>
            <a:off x="5116325" y="1335211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3C3224-56B3-5041-9EC7-B2D64B62A7BD}"/>
              </a:ext>
            </a:extLst>
          </p:cNvPr>
          <p:cNvSpPr txBox="1"/>
          <p:nvPr/>
        </p:nvSpPr>
        <p:spPr>
          <a:xfrm>
            <a:off x="4743174" y="1758186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96551-C45E-3E4C-B6A9-4ECFB51EDC5E}"/>
              </a:ext>
            </a:extLst>
          </p:cNvPr>
          <p:cNvSpPr txBox="1"/>
          <p:nvPr/>
        </p:nvSpPr>
        <p:spPr>
          <a:xfrm>
            <a:off x="7888203" y="3761063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Tj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5D4810-A4CA-8D46-8C0C-93FC49850FDE}"/>
              </a:ext>
            </a:extLst>
          </p:cNvPr>
          <p:cNvSpPr txBox="1"/>
          <p:nvPr/>
        </p:nvSpPr>
        <p:spPr>
          <a:xfrm>
            <a:off x="8853636" y="4502319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B48D423-45E4-A442-AC29-62CB878C3D9E}"/>
              </a:ext>
            </a:extLst>
          </p:cNvPr>
          <p:cNvSpPr/>
          <p:nvPr/>
        </p:nvSpPr>
        <p:spPr>
          <a:xfrm>
            <a:off x="2881311" y="515090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TiTj+TiTk+TjTk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D8455-0BCD-1148-AE8E-F6C0F4603F96}"/>
              </a:ext>
            </a:extLst>
          </p:cNvPr>
          <p:cNvSpPr txBox="1"/>
          <p:nvPr/>
        </p:nvSpPr>
        <p:spPr>
          <a:xfrm>
            <a:off x="1061746" y="6616036"/>
            <a:ext cx="55724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Ni, Nj, </a:t>
            </a:r>
            <a:r>
              <a:rPr lang="en-US" dirty="0" err="1"/>
              <a:t>Nk</a:t>
            </a:r>
            <a:r>
              <a:rPr lang="en-US" dirty="0"/>
              <a:t> larger than cache capacity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BE7B873-9843-DF4A-B310-939797452E60}"/>
              </a:ext>
            </a:extLst>
          </p:cNvPr>
          <p:cNvSpPr/>
          <p:nvPr/>
        </p:nvSpPr>
        <p:spPr>
          <a:xfrm>
            <a:off x="2700450" y="353002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==</a:t>
            </a:r>
            <a:r>
              <a:rPr lang="en-US" dirty="0" err="1">
                <a:latin typeface="Gabriola" pitchFamily="82" charset="0"/>
              </a:rPr>
              <a:t>TiTj+TiNk+TjNk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734E1E-A603-804E-90B3-F5966927D5E2}"/>
              </a:ext>
            </a:extLst>
          </p:cNvPr>
          <p:cNvSpPr/>
          <p:nvPr/>
        </p:nvSpPr>
        <p:spPr>
          <a:xfrm>
            <a:off x="828675" y="2629684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6518019-8BA4-9349-BB2C-B0CDA6F59E5B}"/>
              </a:ext>
            </a:extLst>
          </p:cNvPr>
          <p:cNvSpPr/>
          <p:nvPr/>
        </p:nvSpPr>
        <p:spPr>
          <a:xfrm rot="10800000">
            <a:off x="5782668" y="159100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B6814-BFF5-784D-9839-89BA50062F60}"/>
              </a:ext>
            </a:extLst>
          </p:cNvPr>
          <p:cNvSpPr txBox="1"/>
          <p:nvPr/>
        </p:nvSpPr>
        <p:spPr>
          <a:xfrm>
            <a:off x="5900480" y="116334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A39EBE8-C901-8A4B-B7D1-1D06B50414BC}"/>
              </a:ext>
            </a:extLst>
          </p:cNvPr>
          <p:cNvSpPr/>
          <p:nvPr/>
        </p:nvSpPr>
        <p:spPr>
          <a:xfrm rot="16200000">
            <a:off x="7618958" y="503053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9FF08-D2EA-664C-BEFD-E41662609A87}"/>
              </a:ext>
            </a:extLst>
          </p:cNvPr>
          <p:cNvSpPr txBox="1"/>
          <p:nvPr/>
        </p:nvSpPr>
        <p:spPr>
          <a:xfrm>
            <a:off x="6730412" y="542914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60E843-62FC-A54F-B5C9-22EEE39FE3C8}"/>
              </a:ext>
            </a:extLst>
          </p:cNvPr>
          <p:cNvSpPr/>
          <p:nvPr/>
        </p:nvSpPr>
        <p:spPr>
          <a:xfrm>
            <a:off x="5153682" y="2408739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18E647-C706-B243-B839-65001E7B71E2}"/>
              </a:ext>
            </a:extLst>
          </p:cNvPr>
          <p:cNvSpPr/>
          <p:nvPr/>
        </p:nvSpPr>
        <p:spPr>
          <a:xfrm>
            <a:off x="8924968" y="412914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398739-3776-8147-B78C-3020F456C9F1}"/>
              </a:ext>
            </a:extLst>
          </p:cNvPr>
          <p:cNvSpPr/>
          <p:nvPr/>
        </p:nvSpPr>
        <p:spPr>
          <a:xfrm>
            <a:off x="8924968" y="168900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2C95E9-E3CF-8E41-920A-571F86520162}"/>
              </a:ext>
            </a:extLst>
          </p:cNvPr>
          <p:cNvSpPr txBox="1"/>
          <p:nvPr/>
        </p:nvSpPr>
        <p:spPr>
          <a:xfrm>
            <a:off x="2776536" y="1465968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DEB954-ADE9-E34B-9205-4B0B7A110044}"/>
              </a:ext>
            </a:extLst>
          </p:cNvPr>
          <p:cNvSpPr/>
          <p:nvPr/>
        </p:nvSpPr>
        <p:spPr>
          <a:xfrm>
            <a:off x="8942678" y="519538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FF9C5C-27B1-254D-BFCD-33746BDDEDD3}"/>
              </a:ext>
            </a:extLst>
          </p:cNvPr>
          <p:cNvSpPr/>
          <p:nvPr/>
        </p:nvSpPr>
        <p:spPr>
          <a:xfrm>
            <a:off x="1030889" y="5030222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TiNj+TiNk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2513D3-301A-CF46-A3C5-ACD50726EA9E}"/>
              </a:ext>
            </a:extLst>
          </p:cNvPr>
          <p:cNvSpPr/>
          <p:nvPr/>
        </p:nvSpPr>
        <p:spPr>
          <a:xfrm>
            <a:off x="6118479" y="2414404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A80971-EF41-7B4A-9E66-C2DB96E0EA9C}"/>
              </a:ext>
            </a:extLst>
          </p:cNvPr>
          <p:cNvSpPr/>
          <p:nvPr/>
        </p:nvSpPr>
        <p:spPr>
          <a:xfrm>
            <a:off x="807442" y="2196707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233BBA-9204-5D46-80DF-F2090B15684D}"/>
              </a:ext>
            </a:extLst>
          </p:cNvPr>
          <p:cNvSpPr/>
          <p:nvPr/>
        </p:nvSpPr>
        <p:spPr>
          <a:xfrm>
            <a:off x="7827288" y="240392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A7CF77-AC74-8747-B1FB-2DD8BD67595D}"/>
              </a:ext>
            </a:extLst>
          </p:cNvPr>
          <p:cNvSpPr/>
          <p:nvPr/>
        </p:nvSpPr>
        <p:spPr>
          <a:xfrm>
            <a:off x="8942678" y="2407720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4D9AA2-5944-A346-B11C-0E8EA52551B5}"/>
              </a:ext>
            </a:extLst>
          </p:cNvPr>
          <p:cNvSpPr txBox="1"/>
          <p:nvPr/>
        </p:nvSpPr>
        <p:spPr>
          <a:xfrm>
            <a:off x="8174279" y="4736372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4695359-E64D-934F-BB5D-D92A5A5B1688}"/>
              </a:ext>
            </a:extLst>
          </p:cNvPr>
          <p:cNvSpPr/>
          <p:nvPr/>
        </p:nvSpPr>
        <p:spPr>
          <a:xfrm>
            <a:off x="375109" y="3685778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NiNj+NiNk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r>
              <a:rPr lang="en-US" dirty="0">
                <a:latin typeface="Gabriola" pitchFamily="82" charset="0"/>
              </a:rPr>
              <a:t>*Ni/</a:t>
            </a:r>
            <a:r>
              <a:rPr lang="en-US" dirty="0" err="1">
                <a:latin typeface="Gabriola" pitchFamily="82" charset="0"/>
              </a:rPr>
              <a:t>Ti</a:t>
            </a:r>
            <a:endParaRPr lang="en-US" dirty="0">
              <a:latin typeface="Gabriola" pitchFamily="8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3106B9-F620-8D41-8FD2-BF811F5BAC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3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277">
        <p:fade/>
      </p:transition>
    </mc:Choice>
    <mc:Fallback xmlns="">
      <p:transition spd="med" advTm="187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  <p:bldP spid="39" grpId="0" animBg="1"/>
      <p:bldP spid="41" grpId="0" animBg="1"/>
      <p:bldP spid="42" grpId="0" animBg="1"/>
      <p:bldP spid="42" grpId="1" animBg="1"/>
      <p:bldP spid="43" grpId="0"/>
      <p:bldP spid="44" grpId="0"/>
      <p:bldP spid="49" grpId="0"/>
      <p:bldP spid="50" grpId="0"/>
      <p:bldP spid="51" grpId="0" animBg="1"/>
      <p:bldP spid="51" grpId="1" animBg="1"/>
      <p:bldP spid="53" grpId="0" animBg="1"/>
      <p:bldP spid="53" grpId="3" animBg="1"/>
      <p:bldP spid="54" grpId="0" animBg="1"/>
      <p:bldP spid="54" grpId="1" animBg="1"/>
      <p:bldP spid="55" grpId="0" animBg="1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 animBg="1"/>
      <p:bldP spid="65" grpId="0" animBg="1"/>
      <p:bldP spid="65" grpId="1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6A2-7E4A-5F4A-B6AF-9D0AD76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volume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</p:spPr>
            <p:txBody>
              <a:bodyPr/>
              <a:lstStyle/>
              <a:p>
                <a:r>
                  <a:rPr lang="en-US" sz="2800" dirty="0"/>
                  <a:t>Applying previous idea to conv2d</a:t>
                </a:r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kt,ct,rt,st,nt,kt,wt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Loop order (inner to outer): </a:t>
                </a:r>
                <a:r>
                  <a:rPr lang="en-US" sz="2800" dirty="0" err="1"/>
                  <a:t>kt,ct,rt,st,wt,kt,nt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  <a:blipFill>
                <a:blip r:embed="rId6"/>
                <a:stretch>
                  <a:fillRect l="-1190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A3DB9-ADC1-9A48-A2D1-0EDE9B3D0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0360A-A931-D645-B966-EB0013B08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7F271-426B-2144-B01B-E4A370D0B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AA6CA-2042-014D-833D-CDDE6BC80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B6FB8-FDDA-CE41-9FF6-5E5A2F3CDCFA}"/>
              </a:ext>
            </a:extLst>
          </p:cNvPr>
          <p:cNvSpPr/>
          <p:nvPr/>
        </p:nvSpPr>
        <p:spPr>
          <a:xfrm>
            <a:off x="1151467" y="3533422"/>
            <a:ext cx="3119369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B9320-30FF-B643-9D9C-3989967B31F7}"/>
              </a:ext>
            </a:extLst>
          </p:cNvPr>
          <p:cNvSpPr/>
          <p:nvPr/>
        </p:nvSpPr>
        <p:spPr>
          <a:xfrm>
            <a:off x="2044832" y="5525911"/>
            <a:ext cx="3001301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2689A-3005-C040-9C22-59523CBA755E}"/>
              </a:ext>
            </a:extLst>
          </p:cNvPr>
          <p:cNvSpPr/>
          <p:nvPr/>
        </p:nvSpPr>
        <p:spPr>
          <a:xfrm>
            <a:off x="4593628" y="35651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E8D88-799A-7C45-8F15-229BFD52B9C2}"/>
              </a:ext>
            </a:extLst>
          </p:cNvPr>
          <p:cNvSpPr/>
          <p:nvPr/>
        </p:nvSpPr>
        <p:spPr>
          <a:xfrm>
            <a:off x="5321761" y="54447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72960-F84C-2640-ABBD-EB9BBA04C535}"/>
              </a:ext>
            </a:extLst>
          </p:cNvPr>
          <p:cNvSpPr/>
          <p:nvPr/>
        </p:nvSpPr>
        <p:spPr>
          <a:xfrm>
            <a:off x="3033943" y="2823986"/>
            <a:ext cx="6922857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8A4D7-B3F6-2141-AF7F-E4436BBB9D23}"/>
              </a:ext>
            </a:extLst>
          </p:cNvPr>
          <p:cNvSpPr/>
          <p:nvPr/>
        </p:nvSpPr>
        <p:spPr>
          <a:xfrm>
            <a:off x="2849227" y="4761888"/>
            <a:ext cx="7423662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B1CB2-20C7-C748-BAB8-8995777D1B9B}"/>
              </a:ext>
            </a:extLst>
          </p:cNvPr>
          <p:cNvSpPr/>
          <p:nvPr/>
        </p:nvSpPr>
        <p:spPr>
          <a:xfrm>
            <a:off x="4730044" y="4761888"/>
            <a:ext cx="43415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E10B6-B878-2843-BC32-15C10AC91A79}"/>
              </a:ext>
            </a:extLst>
          </p:cNvPr>
          <p:cNvSpPr/>
          <p:nvPr/>
        </p:nvSpPr>
        <p:spPr>
          <a:xfrm>
            <a:off x="8243586" y="4793638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670F1-9A84-8149-BDD0-474467217B56}"/>
              </a:ext>
            </a:extLst>
          </p:cNvPr>
          <p:cNvSpPr/>
          <p:nvPr/>
        </p:nvSpPr>
        <p:spPr>
          <a:xfrm>
            <a:off x="7947378" y="2863403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/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707D8-CC27-9B4A-B767-F6D49D0FD25A}"/>
              </a:ext>
            </a:extLst>
          </p:cNvPr>
          <p:cNvSpPr/>
          <p:nvPr/>
        </p:nvSpPr>
        <p:spPr>
          <a:xfrm>
            <a:off x="1320800" y="3059994"/>
            <a:ext cx="8273849" cy="11945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Loop order &lt;</a:t>
            </a:r>
            <a:r>
              <a:rPr lang="en-US" sz="3200" dirty="0"/>
              <a:t> </a:t>
            </a:r>
            <a:r>
              <a:rPr lang="en-US" sz="3200" dirty="0" err="1"/>
              <a:t>kt,ct,rt,st,nt,kt,wt</a:t>
            </a:r>
            <a:r>
              <a:rPr lang="en-US" sz="3200" dirty="0"/>
              <a:t> </a:t>
            </a:r>
            <a:r>
              <a:rPr lang="en-US" dirty="0"/>
              <a:t>&gt; </a:t>
            </a:r>
          </a:p>
          <a:p>
            <a:pPr algn="ctr"/>
            <a:r>
              <a:rPr lang="en-US" dirty="0"/>
              <a:t>is always better than &lt;</a:t>
            </a:r>
            <a:r>
              <a:rPr lang="en-US" sz="2800" dirty="0"/>
              <a:t> </a:t>
            </a:r>
            <a:r>
              <a:rPr lang="en-US" sz="2800" dirty="0" err="1"/>
              <a:t>kt,ct,rt,st,wt,kt,nt</a:t>
            </a:r>
            <a:r>
              <a:rPr lang="en-US" sz="2800" dirty="0"/>
              <a:t> </a:t>
            </a:r>
            <a:r>
              <a:rPr lang="en-US" dirty="0"/>
              <a:t>&gt;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3C81F60-3086-9649-B992-095613F1D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9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373">
        <p:fade/>
      </p:transition>
    </mc:Choice>
    <mc:Fallback>
      <p:transition spd="med" advTm="93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|24.1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4.8|4|12.3|9.4|2.1|1.3|14.9|1.1|9.9|4.4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9.3|24.4|16.2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2.9|1.5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6.2|17.3|13.7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8.7|1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15.6|7.1|8.4|10.3|3.7|8.4|24.2|2.2|5|17.6|5.7|4.4|12.7|1.2|5.6|3.6|3.2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5|6.6|13.5|6.1|6|3|3|10.5|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1.6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0.7|15.6|12.5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PULSEDOC-1743074161-58</_dlc_DocId>
    <_dlc_DocIdUrl xmlns="402b49ca-617a-4412-a136-22a821ef8eb4">
      <Url>https://pulse.utah.edu/site/marcomm/_layouts/15/DocIdRedir.aspx?ID=PULSEDOC-1743074161-58</Url>
      <Description>PULSEDOC-1743074161-58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05D53D2-4C8C-4500-874F-8AD70E4DEB2D}">
  <ds:schemaRefs>
    <ds:schemaRef ds:uri="http://schemas.microsoft.com/office/2006/metadata/properties"/>
    <ds:schemaRef ds:uri="402b49ca-617a-4412-a136-22a821ef8eb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19215</TotalTime>
  <Words>1397</Words>
  <Application>Microsoft Macintosh PowerPoint</Application>
  <PresentationFormat>Custom</PresentationFormat>
  <Paragraphs>231</Paragraphs>
  <Slides>16</Slides>
  <Notes>13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Century Gothic Bold</vt:lpstr>
      <vt:lpstr>Century Gothic Bold Italic</vt:lpstr>
      <vt:lpstr>Apple Chancery</vt:lpstr>
      <vt:lpstr>Arial</vt:lpstr>
      <vt:lpstr>Bell MT</vt:lpstr>
      <vt:lpstr>Calibri</vt:lpstr>
      <vt:lpstr>Cambria Math</vt:lpstr>
      <vt:lpstr>Century Gothic</vt:lpstr>
      <vt:lpstr>Gabriola</vt:lpstr>
      <vt:lpstr>Garamond</vt:lpstr>
      <vt:lpstr>Office Theme</vt:lpstr>
      <vt:lpstr>Analytical Characterization and Design Space Exploration for Optimization of CNNs</vt:lpstr>
      <vt:lpstr>Contents</vt:lpstr>
      <vt:lpstr>Motivation</vt:lpstr>
      <vt:lpstr>Motivation</vt:lpstr>
      <vt:lpstr>Motivation</vt:lpstr>
      <vt:lpstr>Existing work</vt:lpstr>
      <vt:lpstr>System overview</vt:lpstr>
      <vt:lpstr>data volume Modle: Matmul example</vt:lpstr>
      <vt:lpstr>Pruning volume expression</vt:lpstr>
      <vt:lpstr>Pruning results </vt:lpstr>
      <vt:lpstr>Solving machinery</vt:lpstr>
      <vt:lpstr>Code generation</vt:lpstr>
      <vt:lpstr>Experiment Overview</vt:lpstr>
      <vt:lpstr>Experiment: performance comparison </vt:lpstr>
      <vt:lpstr>conclusion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Svaren</dc:creator>
  <cp:lastModifiedBy>ayanami akira</cp:lastModifiedBy>
  <cp:revision>399</cp:revision>
  <cp:lastPrinted>2016-08-31T21:58:28Z</cp:lastPrinted>
  <dcterms:created xsi:type="dcterms:W3CDTF">2016-08-02T16:41:37Z</dcterms:created>
  <dcterms:modified xsi:type="dcterms:W3CDTF">2021-04-12T07:15:46Z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0x0101000B7F15D18245C1458954909DB36AE657</vt:lpwstr>
  </property>
  <property fmtid="{D5CDD505-2E9C-101B-9397-08002B2CF9AE}" pid="3" name="_dlc_DocIdItemGuid">
    <vt:lpwstr>05119da2-ac92-459a-979b-c26962d971ed</vt:lpwstr>
  </property>
</Properties>
</file>